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85" r:id="rId2"/>
    <p:sldId id="257" r:id="rId3"/>
    <p:sldId id="258" r:id="rId4"/>
    <p:sldId id="260" r:id="rId5"/>
    <p:sldId id="28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FAC92-7459-4FA8-B5F7-CC5378BD907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D2A433-CE6C-4886-B042-34B7302F809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Виды </a:t>
          </a:r>
          <a:r>
            <a:rPr lang="ru-RU" b="1" dirty="0" err="1" smtClean="0">
              <a:solidFill>
                <a:schemeClr val="tx1"/>
              </a:solidFill>
            </a:rPr>
            <a:t>здоровьесберегающих</a:t>
          </a:r>
          <a:r>
            <a:rPr lang="ru-RU" b="1" dirty="0" smtClean="0">
              <a:solidFill>
                <a:schemeClr val="tx1"/>
              </a:solidFill>
            </a:rPr>
            <a:t> технологий:</a:t>
          </a:r>
          <a:endParaRPr lang="ru-RU" dirty="0"/>
        </a:p>
      </dgm:t>
    </dgm:pt>
    <dgm:pt modelId="{0FF35269-A040-4224-9C48-3D97730F9AE3}" type="parTrans" cxnId="{909065A7-D18D-4CDB-AB66-BF09E349A399}">
      <dgm:prSet/>
      <dgm:spPr/>
      <dgm:t>
        <a:bodyPr/>
        <a:lstStyle/>
        <a:p>
          <a:endParaRPr lang="ru-RU"/>
        </a:p>
      </dgm:t>
    </dgm:pt>
    <dgm:pt modelId="{59198326-5BA1-4433-B7C5-84021A5D517F}" type="sibTrans" cxnId="{909065A7-D18D-4CDB-AB66-BF09E349A399}">
      <dgm:prSet/>
      <dgm:spPr/>
      <dgm:t>
        <a:bodyPr/>
        <a:lstStyle/>
        <a:p>
          <a:endParaRPr lang="ru-RU"/>
        </a:p>
      </dgm:t>
    </dgm:pt>
    <dgm:pt modelId="{30004DE9-960D-4C64-A639-998E975F69A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Технологии сохранения и стимулирования здоровья</a:t>
          </a:r>
          <a:endParaRPr lang="ru-RU" sz="1800" dirty="0">
            <a:solidFill>
              <a:schemeClr val="tx1"/>
            </a:solidFill>
          </a:endParaRPr>
        </a:p>
      </dgm:t>
    </dgm:pt>
    <dgm:pt modelId="{9BE303C5-3229-4B69-97B2-B258ECCB2FDA}" type="parTrans" cxnId="{FB994F81-C6FE-4AD8-AC81-09E9823DEC3A}">
      <dgm:prSet/>
      <dgm:spPr/>
      <dgm:t>
        <a:bodyPr/>
        <a:lstStyle/>
        <a:p>
          <a:endParaRPr lang="ru-RU"/>
        </a:p>
      </dgm:t>
    </dgm:pt>
    <dgm:pt modelId="{F08501F0-0610-4324-AF18-8B34CE3C5E0E}" type="sibTrans" cxnId="{FB994F81-C6FE-4AD8-AC81-09E9823DEC3A}">
      <dgm:prSet/>
      <dgm:spPr/>
      <dgm:t>
        <a:bodyPr/>
        <a:lstStyle/>
        <a:p>
          <a:endParaRPr lang="ru-RU"/>
        </a:p>
      </dgm:t>
    </dgm:pt>
    <dgm:pt modelId="{EAA43DFC-8EBB-43D1-AFFA-28839354C47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j-lt"/>
            </a:rPr>
            <a:t>Технологии обучения здоровому образу жизни</a:t>
          </a:r>
          <a:endParaRPr lang="ru-RU" sz="2000" dirty="0">
            <a:solidFill>
              <a:schemeClr val="tx1"/>
            </a:solidFill>
          </a:endParaRPr>
        </a:p>
      </dgm:t>
    </dgm:pt>
    <dgm:pt modelId="{72F55464-CAC8-4561-B13C-C860D841D82F}" type="parTrans" cxnId="{95C0150D-46C5-474C-8379-565707F6B394}">
      <dgm:prSet/>
      <dgm:spPr/>
      <dgm:t>
        <a:bodyPr/>
        <a:lstStyle/>
        <a:p>
          <a:endParaRPr lang="ru-RU"/>
        </a:p>
      </dgm:t>
    </dgm:pt>
    <dgm:pt modelId="{C1B718DE-29BA-4F08-80C8-29A04F718FB1}" type="sibTrans" cxnId="{95C0150D-46C5-474C-8379-565707F6B394}">
      <dgm:prSet/>
      <dgm:spPr/>
      <dgm:t>
        <a:bodyPr/>
        <a:lstStyle/>
        <a:p>
          <a:endParaRPr lang="ru-RU"/>
        </a:p>
      </dgm:t>
    </dgm:pt>
    <dgm:pt modelId="{FB8C72B0-1BD5-40AD-A3A5-577E61D9EAE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j-lt"/>
            </a:rPr>
            <a:t>Коррекционные </a:t>
          </a:r>
        </a:p>
        <a:p>
          <a:r>
            <a:rPr lang="ru-RU" sz="2000" dirty="0" smtClean="0">
              <a:solidFill>
                <a:schemeClr val="tx1"/>
              </a:solidFill>
              <a:latin typeface="+mj-lt"/>
            </a:rPr>
            <a:t>технологии</a:t>
          </a:r>
          <a:endParaRPr lang="ru-RU" sz="2000" dirty="0">
            <a:solidFill>
              <a:schemeClr val="tx1"/>
            </a:solidFill>
          </a:endParaRPr>
        </a:p>
      </dgm:t>
    </dgm:pt>
    <dgm:pt modelId="{5D55C794-A7B6-4C8E-A3F9-E63B2E9C7CFA}" type="parTrans" cxnId="{74CB76A7-13D9-4123-89A5-1B71AE450B5A}">
      <dgm:prSet/>
      <dgm:spPr/>
      <dgm:t>
        <a:bodyPr/>
        <a:lstStyle/>
        <a:p>
          <a:endParaRPr lang="ru-RU"/>
        </a:p>
      </dgm:t>
    </dgm:pt>
    <dgm:pt modelId="{09EC8BDF-5AD6-45B4-947C-5AB2DE2AF1D3}" type="sibTrans" cxnId="{74CB76A7-13D9-4123-89A5-1B71AE450B5A}">
      <dgm:prSet/>
      <dgm:spPr/>
      <dgm:t>
        <a:bodyPr/>
        <a:lstStyle/>
        <a:p>
          <a:endParaRPr lang="ru-RU"/>
        </a:p>
      </dgm:t>
    </dgm:pt>
    <dgm:pt modelId="{BFE99F89-11F9-4BC3-9462-3A268376D644}" type="pres">
      <dgm:prSet presAssocID="{F2CFAC92-7459-4FA8-B5F7-CC5378BD90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B2A0D-7677-4BF9-9A15-F1DCBB567C08}" type="pres">
      <dgm:prSet presAssocID="{C9D2A433-CE6C-4886-B042-34B7302F809E}" presName="root1" presStyleCnt="0"/>
      <dgm:spPr/>
    </dgm:pt>
    <dgm:pt modelId="{8DB086DC-5CDC-4EB0-B7DD-1E4EFFEA7DA6}" type="pres">
      <dgm:prSet presAssocID="{C9D2A433-CE6C-4886-B042-34B7302F809E}" presName="LevelOneTextNode" presStyleLbl="node0" presStyleIdx="0" presStyleCnt="1" custScaleX="435357" custScaleY="131391" custLinFactNeighborX="4591" custLinFactNeighborY="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68CC3-90C2-46AF-9B76-2811880D0E7C}" type="pres">
      <dgm:prSet presAssocID="{C9D2A433-CE6C-4886-B042-34B7302F809E}" presName="level2hierChild" presStyleCnt="0"/>
      <dgm:spPr/>
    </dgm:pt>
    <dgm:pt modelId="{3629153C-A048-4EEA-930D-45E08A372949}" type="pres">
      <dgm:prSet presAssocID="{9BE303C5-3229-4B69-97B2-B258ECCB2FD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21A9C01-5376-4C18-9AEC-974D7D6AA157}" type="pres">
      <dgm:prSet presAssocID="{9BE303C5-3229-4B69-97B2-B258ECCB2FD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29585C5-1A78-4DA8-8859-15C14E3BB2D7}" type="pres">
      <dgm:prSet presAssocID="{30004DE9-960D-4C64-A639-998E975F69AA}" presName="root2" presStyleCnt="0"/>
      <dgm:spPr/>
    </dgm:pt>
    <dgm:pt modelId="{F7F9A923-D3FE-4E67-9DA6-5A6AB610E1B3}" type="pres">
      <dgm:prSet presAssocID="{30004DE9-960D-4C64-A639-998E975F69AA}" presName="LevelTwoTextNode" presStyleLbl="node2" presStyleIdx="0" presStyleCnt="3" custScaleX="148539" custScaleY="208071" custLinFactNeighborX="12493" custLinFactNeighborY="1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163FD-6F73-4977-B10F-68CABB6D6769}" type="pres">
      <dgm:prSet presAssocID="{30004DE9-960D-4C64-A639-998E975F69AA}" presName="level3hierChild" presStyleCnt="0"/>
      <dgm:spPr/>
    </dgm:pt>
    <dgm:pt modelId="{C5926A43-E093-4EAA-8879-01BC24A31F74}" type="pres">
      <dgm:prSet presAssocID="{72F55464-CAC8-4561-B13C-C860D841D82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331285F-E1C5-4E59-882E-6CC20B8E0FD9}" type="pres">
      <dgm:prSet presAssocID="{72F55464-CAC8-4561-B13C-C860D841D82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7DA04E1-289C-46C8-A5EA-D3C647921101}" type="pres">
      <dgm:prSet presAssocID="{EAA43DFC-8EBB-43D1-AFFA-28839354C473}" presName="root2" presStyleCnt="0"/>
      <dgm:spPr/>
    </dgm:pt>
    <dgm:pt modelId="{79D87EAA-FA9D-4C9B-8E34-0C02EAF226F4}" type="pres">
      <dgm:prSet presAssocID="{EAA43DFC-8EBB-43D1-AFFA-28839354C473}" presName="LevelTwoTextNode" presStyleLbl="node2" presStyleIdx="1" presStyleCnt="3" custScaleX="144866" custScaleY="174650" custLinFactNeighborX="16631" custLinFactNeighborY="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6286F-0D33-40B4-B915-420395D23648}" type="pres">
      <dgm:prSet presAssocID="{EAA43DFC-8EBB-43D1-AFFA-28839354C473}" presName="level3hierChild" presStyleCnt="0"/>
      <dgm:spPr/>
    </dgm:pt>
    <dgm:pt modelId="{09F27A0F-3F3F-491D-AE9E-D91419DCB2B5}" type="pres">
      <dgm:prSet presAssocID="{5D55C794-A7B6-4C8E-A3F9-E63B2E9C7CF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E1BD295-7685-4753-943F-053FFF4E7402}" type="pres">
      <dgm:prSet presAssocID="{5D55C794-A7B6-4C8E-A3F9-E63B2E9C7CF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F1EEC66-B818-4B2A-97F8-1D36AEB7FB34}" type="pres">
      <dgm:prSet presAssocID="{FB8C72B0-1BD5-40AD-A3A5-577E61D9EAEB}" presName="root2" presStyleCnt="0"/>
      <dgm:spPr/>
    </dgm:pt>
    <dgm:pt modelId="{9E552451-EFD9-4F79-AFF9-D56D8FC31E71}" type="pres">
      <dgm:prSet presAssocID="{FB8C72B0-1BD5-40AD-A3A5-577E61D9EAEB}" presName="LevelTwoTextNode" presStyleLbl="node2" presStyleIdx="2" presStyleCnt="3" custScaleX="145020" custScaleY="268654" custLinFactNeighborX="16890" custLinFactNeighborY="7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51801-7C68-4A1E-A508-9D7C380953A2}" type="pres">
      <dgm:prSet presAssocID="{FB8C72B0-1BD5-40AD-A3A5-577E61D9EAEB}" presName="level3hierChild" presStyleCnt="0"/>
      <dgm:spPr/>
    </dgm:pt>
  </dgm:ptLst>
  <dgm:cxnLst>
    <dgm:cxn modelId="{08AEF6F9-81FA-4F91-8A66-578ADB937E62}" type="presOf" srcId="{5D55C794-A7B6-4C8E-A3F9-E63B2E9C7CFA}" destId="{FE1BD295-7685-4753-943F-053FFF4E7402}" srcOrd="1" destOrd="0" presId="urn:microsoft.com/office/officeart/2008/layout/HorizontalMultiLevelHierarchy"/>
    <dgm:cxn modelId="{92460B0B-92B8-4539-829F-64BB5D4E04B2}" type="presOf" srcId="{30004DE9-960D-4C64-A639-998E975F69AA}" destId="{F7F9A923-D3FE-4E67-9DA6-5A6AB610E1B3}" srcOrd="0" destOrd="0" presId="urn:microsoft.com/office/officeart/2008/layout/HorizontalMultiLevelHierarchy"/>
    <dgm:cxn modelId="{16D6B8A6-9E37-4C06-BDCB-27A4F01C11DB}" type="presOf" srcId="{F2CFAC92-7459-4FA8-B5F7-CC5378BD9070}" destId="{BFE99F89-11F9-4BC3-9462-3A268376D644}" srcOrd="0" destOrd="0" presId="urn:microsoft.com/office/officeart/2008/layout/HorizontalMultiLevelHierarchy"/>
    <dgm:cxn modelId="{D80A553B-FFA3-4ECD-9ABA-C7DF8F2034FC}" type="presOf" srcId="{C9D2A433-CE6C-4886-B042-34B7302F809E}" destId="{8DB086DC-5CDC-4EB0-B7DD-1E4EFFEA7DA6}" srcOrd="0" destOrd="0" presId="urn:microsoft.com/office/officeart/2008/layout/HorizontalMultiLevelHierarchy"/>
    <dgm:cxn modelId="{95816A7B-87EF-410D-AC35-A66A97F56103}" type="presOf" srcId="{72F55464-CAC8-4561-B13C-C860D841D82F}" destId="{C5926A43-E093-4EAA-8879-01BC24A31F74}" srcOrd="0" destOrd="0" presId="urn:microsoft.com/office/officeart/2008/layout/HorizontalMultiLevelHierarchy"/>
    <dgm:cxn modelId="{EE2E36CE-059C-499F-A17D-19EE838BA7FC}" type="presOf" srcId="{9BE303C5-3229-4B69-97B2-B258ECCB2FDA}" destId="{A21A9C01-5376-4C18-9AEC-974D7D6AA157}" srcOrd="1" destOrd="0" presId="urn:microsoft.com/office/officeart/2008/layout/HorizontalMultiLevelHierarchy"/>
    <dgm:cxn modelId="{FC165589-2D26-4C12-B80C-2E8DF1A3A169}" type="presOf" srcId="{5D55C794-A7B6-4C8E-A3F9-E63B2E9C7CFA}" destId="{09F27A0F-3F3F-491D-AE9E-D91419DCB2B5}" srcOrd="0" destOrd="0" presId="urn:microsoft.com/office/officeart/2008/layout/HorizontalMultiLevelHierarchy"/>
    <dgm:cxn modelId="{95C0150D-46C5-474C-8379-565707F6B394}" srcId="{C9D2A433-CE6C-4886-B042-34B7302F809E}" destId="{EAA43DFC-8EBB-43D1-AFFA-28839354C473}" srcOrd="1" destOrd="0" parTransId="{72F55464-CAC8-4561-B13C-C860D841D82F}" sibTransId="{C1B718DE-29BA-4F08-80C8-29A04F718FB1}"/>
    <dgm:cxn modelId="{F04254D2-A4C9-4476-A94E-129884C9E80C}" type="presOf" srcId="{9BE303C5-3229-4B69-97B2-B258ECCB2FDA}" destId="{3629153C-A048-4EEA-930D-45E08A372949}" srcOrd="0" destOrd="0" presId="urn:microsoft.com/office/officeart/2008/layout/HorizontalMultiLevelHierarchy"/>
    <dgm:cxn modelId="{EC5F829D-2C47-4B6B-AE39-4FA783A7D773}" type="presOf" srcId="{72F55464-CAC8-4561-B13C-C860D841D82F}" destId="{D331285F-E1C5-4E59-882E-6CC20B8E0FD9}" srcOrd="1" destOrd="0" presId="urn:microsoft.com/office/officeart/2008/layout/HorizontalMultiLevelHierarchy"/>
    <dgm:cxn modelId="{74CB76A7-13D9-4123-89A5-1B71AE450B5A}" srcId="{C9D2A433-CE6C-4886-B042-34B7302F809E}" destId="{FB8C72B0-1BD5-40AD-A3A5-577E61D9EAEB}" srcOrd="2" destOrd="0" parTransId="{5D55C794-A7B6-4C8E-A3F9-E63B2E9C7CFA}" sibTransId="{09EC8BDF-5AD6-45B4-947C-5AB2DE2AF1D3}"/>
    <dgm:cxn modelId="{7C404585-B388-4D52-B440-D5BB1EABEFA2}" type="presOf" srcId="{FB8C72B0-1BD5-40AD-A3A5-577E61D9EAEB}" destId="{9E552451-EFD9-4F79-AFF9-D56D8FC31E71}" srcOrd="0" destOrd="0" presId="urn:microsoft.com/office/officeart/2008/layout/HorizontalMultiLevelHierarchy"/>
    <dgm:cxn modelId="{909065A7-D18D-4CDB-AB66-BF09E349A399}" srcId="{F2CFAC92-7459-4FA8-B5F7-CC5378BD9070}" destId="{C9D2A433-CE6C-4886-B042-34B7302F809E}" srcOrd="0" destOrd="0" parTransId="{0FF35269-A040-4224-9C48-3D97730F9AE3}" sibTransId="{59198326-5BA1-4433-B7C5-84021A5D517F}"/>
    <dgm:cxn modelId="{FB994F81-C6FE-4AD8-AC81-09E9823DEC3A}" srcId="{C9D2A433-CE6C-4886-B042-34B7302F809E}" destId="{30004DE9-960D-4C64-A639-998E975F69AA}" srcOrd="0" destOrd="0" parTransId="{9BE303C5-3229-4B69-97B2-B258ECCB2FDA}" sibTransId="{F08501F0-0610-4324-AF18-8B34CE3C5E0E}"/>
    <dgm:cxn modelId="{4701002F-BDAF-4A6A-BBB8-F8FDC2F61B3E}" type="presOf" srcId="{EAA43DFC-8EBB-43D1-AFFA-28839354C473}" destId="{79D87EAA-FA9D-4C9B-8E34-0C02EAF226F4}" srcOrd="0" destOrd="0" presId="urn:microsoft.com/office/officeart/2008/layout/HorizontalMultiLevelHierarchy"/>
    <dgm:cxn modelId="{E2DDFDE9-8CA2-4223-AD39-0765A5E81A99}" type="presParOf" srcId="{BFE99F89-11F9-4BC3-9462-3A268376D644}" destId="{C67B2A0D-7677-4BF9-9A15-F1DCBB567C08}" srcOrd="0" destOrd="0" presId="urn:microsoft.com/office/officeart/2008/layout/HorizontalMultiLevelHierarchy"/>
    <dgm:cxn modelId="{64FEF215-EE6D-447B-BF81-73F63B66172C}" type="presParOf" srcId="{C67B2A0D-7677-4BF9-9A15-F1DCBB567C08}" destId="{8DB086DC-5CDC-4EB0-B7DD-1E4EFFEA7DA6}" srcOrd="0" destOrd="0" presId="urn:microsoft.com/office/officeart/2008/layout/HorizontalMultiLevelHierarchy"/>
    <dgm:cxn modelId="{6EE37320-86D2-491C-90D2-B93BC156BB37}" type="presParOf" srcId="{C67B2A0D-7677-4BF9-9A15-F1DCBB567C08}" destId="{53D68CC3-90C2-46AF-9B76-2811880D0E7C}" srcOrd="1" destOrd="0" presId="urn:microsoft.com/office/officeart/2008/layout/HorizontalMultiLevelHierarchy"/>
    <dgm:cxn modelId="{1F76FDC6-F63C-46C7-B2A6-0E567A637DFF}" type="presParOf" srcId="{53D68CC3-90C2-46AF-9B76-2811880D0E7C}" destId="{3629153C-A048-4EEA-930D-45E08A372949}" srcOrd="0" destOrd="0" presId="urn:microsoft.com/office/officeart/2008/layout/HorizontalMultiLevelHierarchy"/>
    <dgm:cxn modelId="{2E1065A6-124D-432D-BEA8-C2C0685D17B4}" type="presParOf" srcId="{3629153C-A048-4EEA-930D-45E08A372949}" destId="{A21A9C01-5376-4C18-9AEC-974D7D6AA157}" srcOrd="0" destOrd="0" presId="urn:microsoft.com/office/officeart/2008/layout/HorizontalMultiLevelHierarchy"/>
    <dgm:cxn modelId="{5B11C480-406C-45F6-AF79-2F2FEE5B9A52}" type="presParOf" srcId="{53D68CC3-90C2-46AF-9B76-2811880D0E7C}" destId="{B29585C5-1A78-4DA8-8859-15C14E3BB2D7}" srcOrd="1" destOrd="0" presId="urn:microsoft.com/office/officeart/2008/layout/HorizontalMultiLevelHierarchy"/>
    <dgm:cxn modelId="{61CCE076-56DC-4605-A929-9146AAF2E24F}" type="presParOf" srcId="{B29585C5-1A78-4DA8-8859-15C14E3BB2D7}" destId="{F7F9A923-D3FE-4E67-9DA6-5A6AB610E1B3}" srcOrd="0" destOrd="0" presId="urn:microsoft.com/office/officeart/2008/layout/HorizontalMultiLevelHierarchy"/>
    <dgm:cxn modelId="{83520F6A-B32C-470F-A2D7-02D60F03981F}" type="presParOf" srcId="{B29585C5-1A78-4DA8-8859-15C14E3BB2D7}" destId="{476163FD-6F73-4977-B10F-68CABB6D6769}" srcOrd="1" destOrd="0" presId="urn:microsoft.com/office/officeart/2008/layout/HorizontalMultiLevelHierarchy"/>
    <dgm:cxn modelId="{5908CA67-5532-4EA1-94F3-49AF5BAD79A6}" type="presParOf" srcId="{53D68CC3-90C2-46AF-9B76-2811880D0E7C}" destId="{C5926A43-E093-4EAA-8879-01BC24A31F74}" srcOrd="2" destOrd="0" presId="urn:microsoft.com/office/officeart/2008/layout/HorizontalMultiLevelHierarchy"/>
    <dgm:cxn modelId="{9FB91D3A-FEE4-4960-91B1-16B646A01042}" type="presParOf" srcId="{C5926A43-E093-4EAA-8879-01BC24A31F74}" destId="{D331285F-E1C5-4E59-882E-6CC20B8E0FD9}" srcOrd="0" destOrd="0" presId="urn:microsoft.com/office/officeart/2008/layout/HorizontalMultiLevelHierarchy"/>
    <dgm:cxn modelId="{3736E69B-E76A-40D9-95F3-B4E00B0A4652}" type="presParOf" srcId="{53D68CC3-90C2-46AF-9B76-2811880D0E7C}" destId="{67DA04E1-289C-46C8-A5EA-D3C647921101}" srcOrd="3" destOrd="0" presId="urn:microsoft.com/office/officeart/2008/layout/HorizontalMultiLevelHierarchy"/>
    <dgm:cxn modelId="{79348147-D27F-4A70-90AD-F290FA76523C}" type="presParOf" srcId="{67DA04E1-289C-46C8-A5EA-D3C647921101}" destId="{79D87EAA-FA9D-4C9B-8E34-0C02EAF226F4}" srcOrd="0" destOrd="0" presId="urn:microsoft.com/office/officeart/2008/layout/HorizontalMultiLevelHierarchy"/>
    <dgm:cxn modelId="{F4F9F6DD-B1B9-4AAE-9274-5D44246910AF}" type="presParOf" srcId="{67DA04E1-289C-46C8-A5EA-D3C647921101}" destId="{0806286F-0D33-40B4-B915-420395D23648}" srcOrd="1" destOrd="0" presId="urn:microsoft.com/office/officeart/2008/layout/HorizontalMultiLevelHierarchy"/>
    <dgm:cxn modelId="{E5F7CEC2-B164-4D74-B6F2-4A29C68710D1}" type="presParOf" srcId="{53D68CC3-90C2-46AF-9B76-2811880D0E7C}" destId="{09F27A0F-3F3F-491D-AE9E-D91419DCB2B5}" srcOrd="4" destOrd="0" presId="urn:microsoft.com/office/officeart/2008/layout/HorizontalMultiLevelHierarchy"/>
    <dgm:cxn modelId="{386CC97F-98BE-4198-9366-3A7B65EAE993}" type="presParOf" srcId="{09F27A0F-3F3F-491D-AE9E-D91419DCB2B5}" destId="{FE1BD295-7685-4753-943F-053FFF4E7402}" srcOrd="0" destOrd="0" presId="urn:microsoft.com/office/officeart/2008/layout/HorizontalMultiLevelHierarchy"/>
    <dgm:cxn modelId="{84FA6D55-8B27-4670-AE9B-C1DD6B7BB710}" type="presParOf" srcId="{53D68CC3-90C2-46AF-9B76-2811880D0E7C}" destId="{0F1EEC66-B818-4B2A-97F8-1D36AEB7FB34}" srcOrd="5" destOrd="0" presId="urn:microsoft.com/office/officeart/2008/layout/HorizontalMultiLevelHierarchy"/>
    <dgm:cxn modelId="{B4357287-091D-4389-AA82-509E96FBD766}" type="presParOf" srcId="{0F1EEC66-B818-4B2A-97F8-1D36AEB7FB34}" destId="{9E552451-EFD9-4F79-AFF9-D56D8FC31E71}" srcOrd="0" destOrd="0" presId="urn:microsoft.com/office/officeart/2008/layout/HorizontalMultiLevelHierarchy"/>
    <dgm:cxn modelId="{655A063F-8F52-47C6-9692-CFC499434ECB}" type="presParOf" srcId="{0F1EEC66-B818-4B2A-97F8-1D36AEB7FB34}" destId="{F8651801-7C68-4A1E-A508-9D7C380953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27A0F-3F3F-491D-AE9E-D91419DCB2B5}">
      <dsp:nvSpPr>
        <dsp:cNvPr id="0" name=""/>
        <dsp:cNvSpPr/>
      </dsp:nvSpPr>
      <dsp:spPr>
        <a:xfrm>
          <a:off x="2734802" y="2063556"/>
          <a:ext cx="609212" cy="122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606" y="0"/>
              </a:lnTo>
              <a:lnTo>
                <a:pt x="304606" y="1223288"/>
              </a:lnTo>
              <a:lnTo>
                <a:pt x="609212" y="1223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5244" y="2641036"/>
        <a:ext cx="68329" cy="68329"/>
      </dsp:txXfrm>
    </dsp:sp>
    <dsp:sp modelId="{C5926A43-E093-4EAA-8879-01BC24A31F74}">
      <dsp:nvSpPr>
        <dsp:cNvPr id="0" name=""/>
        <dsp:cNvSpPr/>
      </dsp:nvSpPr>
      <dsp:spPr>
        <a:xfrm>
          <a:off x="2734802" y="1860872"/>
          <a:ext cx="612135" cy="202684"/>
        </a:xfrm>
        <a:custGeom>
          <a:avLst/>
          <a:gdLst/>
          <a:ahLst/>
          <a:cxnLst/>
          <a:rect l="0" t="0" r="0" b="0"/>
          <a:pathLst>
            <a:path>
              <a:moveTo>
                <a:pt x="0" y="202684"/>
              </a:moveTo>
              <a:lnTo>
                <a:pt x="306067" y="202684"/>
              </a:lnTo>
              <a:lnTo>
                <a:pt x="306067" y="0"/>
              </a:lnTo>
              <a:lnTo>
                <a:pt x="6121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4749" y="1946093"/>
        <a:ext cx="32240" cy="32240"/>
      </dsp:txXfrm>
    </dsp:sp>
    <dsp:sp modelId="{3629153C-A048-4EEA-930D-45E08A372949}">
      <dsp:nvSpPr>
        <dsp:cNvPr id="0" name=""/>
        <dsp:cNvSpPr/>
      </dsp:nvSpPr>
      <dsp:spPr>
        <a:xfrm>
          <a:off x="2734802" y="616433"/>
          <a:ext cx="542434" cy="1447123"/>
        </a:xfrm>
        <a:custGeom>
          <a:avLst/>
          <a:gdLst/>
          <a:ahLst/>
          <a:cxnLst/>
          <a:rect l="0" t="0" r="0" b="0"/>
          <a:pathLst>
            <a:path>
              <a:moveTo>
                <a:pt x="0" y="1447123"/>
              </a:moveTo>
              <a:lnTo>
                <a:pt x="271217" y="1447123"/>
              </a:lnTo>
              <a:lnTo>
                <a:pt x="271217" y="0"/>
              </a:lnTo>
              <a:lnTo>
                <a:pt x="5424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7383" y="1301358"/>
        <a:ext cx="77272" cy="77272"/>
      </dsp:txXfrm>
    </dsp:sp>
    <dsp:sp modelId="{8DB086DC-5CDC-4EB0-B7DD-1E4EFFEA7DA6}">
      <dsp:nvSpPr>
        <dsp:cNvPr id="0" name=""/>
        <dsp:cNvSpPr/>
      </dsp:nvSpPr>
      <dsp:spPr>
        <a:xfrm rot="16200000">
          <a:off x="-525029" y="804167"/>
          <a:ext cx="4000886" cy="2518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Виды </a:t>
          </a:r>
          <a:r>
            <a:rPr lang="ru-RU" sz="2500" b="1" kern="1200" dirty="0" err="1" smtClean="0">
              <a:solidFill>
                <a:schemeClr val="tx1"/>
              </a:solidFill>
            </a:rPr>
            <a:t>здоровьесберегающих</a:t>
          </a:r>
          <a:r>
            <a:rPr lang="ru-RU" sz="2500" b="1" kern="1200" dirty="0" smtClean="0">
              <a:solidFill>
                <a:schemeClr val="tx1"/>
              </a:solidFill>
            </a:rPr>
            <a:t> технологий:</a:t>
          </a:r>
          <a:endParaRPr lang="ru-RU" sz="2500" kern="1200" dirty="0"/>
        </a:p>
      </dsp:txBody>
      <dsp:txXfrm>
        <a:off x="-525029" y="804167"/>
        <a:ext cx="4000886" cy="2518777"/>
      </dsp:txXfrm>
    </dsp:sp>
    <dsp:sp modelId="{F7F9A923-D3FE-4E67-9DA6-5A6AB610E1B3}">
      <dsp:nvSpPr>
        <dsp:cNvPr id="0" name=""/>
        <dsp:cNvSpPr/>
      </dsp:nvSpPr>
      <dsp:spPr>
        <a:xfrm>
          <a:off x="3277236" y="14531"/>
          <a:ext cx="2818763" cy="1203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Технологии сохранения и стимулирования здоровья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77236" y="14531"/>
        <a:ext cx="2818763" cy="1203804"/>
      </dsp:txXfrm>
    </dsp:sp>
    <dsp:sp modelId="{79D87EAA-FA9D-4C9B-8E34-0C02EAF226F4}">
      <dsp:nvSpPr>
        <dsp:cNvPr id="0" name=""/>
        <dsp:cNvSpPr/>
      </dsp:nvSpPr>
      <dsp:spPr>
        <a:xfrm>
          <a:off x="3346937" y="1355649"/>
          <a:ext cx="2749062" cy="1010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Технологии обучения здоровому образу жизни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46937" y="1355649"/>
        <a:ext cx="2749062" cy="1010445"/>
      </dsp:txXfrm>
    </dsp:sp>
    <dsp:sp modelId="{9E552451-EFD9-4F79-AFF9-D56D8FC31E71}">
      <dsp:nvSpPr>
        <dsp:cNvPr id="0" name=""/>
        <dsp:cNvSpPr/>
      </dsp:nvSpPr>
      <dsp:spPr>
        <a:xfrm>
          <a:off x="3344015" y="2509690"/>
          <a:ext cx="2751984" cy="1554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Коррекционные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технологии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44015" y="2509690"/>
        <a:ext cx="2751984" cy="1554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D5BE-587B-47F0-9206-77F83B435DA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CD10-5D5C-462F-9D07-EBAF9DB39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8CD10-5D5C-462F-9D07-EBAF9DB39EA2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8CD10-5D5C-462F-9D07-EBAF9DB39E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8CD10-5D5C-462F-9D07-EBAF9DB39E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8CD10-5D5C-462F-9D07-EBAF9DB39E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8CD10-5D5C-462F-9D07-EBAF9DB39EA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3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8CD10-5D5C-462F-9D07-EBAF9DB39EA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5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8CD10-5D5C-462F-9D07-EBAF9DB39EA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E442C6-4A66-4CDF-A2D7-EE07B1F89D2C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D37E7F-EFAD-4D81-B5D9-ABF7FEA9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7000924" cy="22860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Муниципальное казенное дошкольное </a:t>
            </a:r>
            <a:b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образовательное учреждение</a:t>
            </a:r>
            <a:b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 детский сад №9</a:t>
            </a: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400" b="1" dirty="0" smtClean="0">
                <a:cs typeface="Arial" pitchFamily="34" charset="0"/>
              </a:rPr>
              <a:t/>
            </a:r>
            <a:br>
              <a:rPr lang="ru-RU" sz="2400" b="1" dirty="0" smtClean="0"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endParaRPr lang="ru-RU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060848"/>
            <a:ext cx="6929486" cy="3857652"/>
          </a:xfrm>
        </p:spPr>
        <p:txBody>
          <a:bodyPr>
            <a:normAutofit lnSpcReduction="10000"/>
          </a:bodyPr>
          <a:lstStyle/>
          <a:p>
            <a:r>
              <a:rPr lang="ru-RU" sz="2400" b="1" cap="none" dirty="0" smtClean="0">
                <a:solidFill>
                  <a:srgbClr val="E75C01"/>
                </a:solidFill>
                <a:latin typeface="Arial Narrow" pitchFamily="34" charset="0"/>
              </a:rPr>
              <a:t> </a:t>
            </a:r>
            <a:endParaRPr lang="en-US" sz="2400" b="1" cap="none" dirty="0" smtClean="0">
              <a:solidFill>
                <a:srgbClr val="E75C01"/>
              </a:solidFill>
              <a:latin typeface="Arial Narrow" pitchFamily="34" charset="0"/>
            </a:endParaRPr>
          </a:p>
          <a:p>
            <a:pPr algn="ctr"/>
            <a:r>
              <a:rPr lang="ru-RU" sz="2400" b="1" cap="none" dirty="0" smtClean="0">
                <a:solidFill>
                  <a:srgbClr val="E75C01"/>
                </a:solidFill>
                <a:latin typeface="+mj-lt"/>
              </a:rPr>
              <a:t>«ИСПОЛЬЗОВАНИЕ ЗДОРОВЬЕСБЕРЕГАЮЩИХ ТЕХНОЛОГИЙ</a:t>
            </a:r>
            <a:endParaRPr lang="en-US" sz="2400" b="1" cap="none" dirty="0" smtClean="0">
              <a:solidFill>
                <a:srgbClr val="E75C01"/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rgbClr val="E75C01"/>
                </a:solidFill>
                <a:latin typeface="+mj-lt"/>
              </a:rPr>
              <a:t>В УЧЕБНО-ВОСПИТАТЕЛЬНОМ </a:t>
            </a:r>
          </a:p>
          <a:p>
            <a:pPr algn="ctr"/>
            <a:r>
              <a:rPr lang="ru-RU" sz="2400" dirty="0" smtClean="0">
                <a:solidFill>
                  <a:srgbClr val="E75C01"/>
                </a:solidFill>
                <a:latin typeface="+mj-lt"/>
              </a:rPr>
              <a:t>ПРОЦЕССЕ»</a:t>
            </a:r>
            <a:endParaRPr lang="ru-RU" sz="4000" b="1" dirty="0">
              <a:solidFill>
                <a:srgbClr val="E75C01"/>
              </a:solidFill>
              <a:latin typeface="Arial Narrow" pitchFamily="34" charset="0"/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Автор: воспитатель высшей категории</a:t>
            </a:r>
          </a:p>
          <a:p>
            <a:pPr algn="r"/>
            <a:r>
              <a:rPr lang="ru-RU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Загирова</a:t>
            </a:r>
            <a:r>
              <a:rPr lang="ru-RU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Лариса </a:t>
            </a:r>
            <a:r>
              <a:rPr lang="ru-RU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Равильевна</a:t>
            </a:r>
            <a:endParaRPr lang="ru-RU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1329706" y="1481835"/>
            <a:ext cx="39330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  <p:extLst>
      <p:ext uri="{BB962C8B-B14F-4D97-AF65-F5344CB8AC3E}">
        <p14:creationId xmlns:p14="http://schemas.microsoft.com/office/powerpoint/2010/main" val="10921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Офтальмотренажеры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396044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b="1" dirty="0" smtClean="0"/>
              <a:t>Гимнастика для глаз</a:t>
            </a:r>
          </a:p>
          <a:p>
            <a:pPr marL="0" indent="0" algn="ctr">
              <a:buNone/>
            </a:pPr>
            <a:endParaRPr lang="ru-RU" sz="5100" b="1" dirty="0" smtClean="0"/>
          </a:p>
          <a:p>
            <a:pPr marL="0" indent="0" algn="ctr">
              <a:buNone/>
            </a:pPr>
            <a:r>
              <a:rPr lang="ru-RU" sz="5100" b="1" dirty="0" smtClean="0"/>
              <a:t>Гимнастика для глаз</a:t>
            </a:r>
            <a:r>
              <a:rPr lang="ru-RU" sz="5100" dirty="0" smtClean="0"/>
              <a:t> используется в профилактических и оздоровительных целях, чтобы предупредить зрительное утомление у детей во время занятий.</a:t>
            </a:r>
          </a:p>
          <a:p>
            <a:pPr marL="0" indent="0" algn="ctr">
              <a:buNone/>
            </a:pPr>
            <a:endParaRPr lang="en-US" sz="5100" b="1" dirty="0" smtClean="0"/>
          </a:p>
          <a:p>
            <a:pPr marL="0" indent="0">
              <a:buNone/>
            </a:pPr>
            <a:endParaRPr lang="ru-RU" sz="51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600" dirty="0" smtClean="0"/>
              <a:t>      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 </a:t>
            </a:r>
            <a:r>
              <a:rPr lang="ru-RU" sz="3300" dirty="0" smtClean="0"/>
              <a:t>«Стрелочки»                                «Дорожки»                «Геометрические фигуры»</a:t>
            </a:r>
            <a:endParaRPr lang="en-US" sz="33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3798"/>
            <a:ext cx="2241819" cy="2139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03" y="4332691"/>
            <a:ext cx="2232248" cy="2139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53798"/>
            <a:ext cx="2232248" cy="2139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7423608" y="1376195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Дыхательная гимнастика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80920" cy="23762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2000" dirty="0" smtClean="0"/>
              <a:t>Цель </a:t>
            </a:r>
            <a:r>
              <a:rPr lang="ru-RU" sz="2000" dirty="0"/>
              <a:t>дыхательной гимнастики увеличить объем дыхания, нормализовать его ритм, выработать плавный, длительный, экономный выдох. Дыхательные упражнения улучшают деятельность дыхательной мускулатуры, усиливают обменные и восстановительные процессы. Кроме того дыхательные упражнения позволяют развить сильную воздушную струю, которая необходима для правильной речи.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168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10784"/>
            <a:ext cx="3168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 rot="16200000">
            <a:off x="7422444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410445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Бодрящая оздоровительная гимнастика</a:t>
            </a:r>
            <a:b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Бодрящая гимнастика проводится ежедневно после дневного сна 5-10 мин. В её комплекс входят упражнения 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кроватках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пробуждение, ходьба по коврикам «здоровья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и др.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2088232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0" y="2925144"/>
            <a:ext cx="2088232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25144"/>
            <a:ext cx="2088232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 rot="16200000">
            <a:off x="7386841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Технологии обучения здоровому образу жизни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27363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Утренняя гимнастика</a:t>
            </a:r>
          </a:p>
          <a:p>
            <a:r>
              <a:rPr lang="ru-RU" sz="2600" b="1" u="sng" dirty="0"/>
              <a:t>Цель:</a:t>
            </a:r>
            <a:r>
              <a:rPr lang="ru-RU" sz="2600" dirty="0"/>
              <a:t> Способствовать укреплению здоровья детей и пробуждению организма для нормальной жизнедеятельности.</a:t>
            </a:r>
          </a:p>
          <a:p>
            <a:r>
              <a:rPr lang="ru-RU" sz="2600" b="1" u="sng" dirty="0"/>
              <a:t>Задачи:</a:t>
            </a:r>
            <a:endParaRPr lang="ru-RU" sz="2600" dirty="0"/>
          </a:p>
          <a:p>
            <a:r>
              <a:rPr lang="ru-RU" sz="2600" dirty="0"/>
              <a:t>- создать радостный эмоциональный подъём, «разбудить» организм ребёнка, настроить на действенный лад</a:t>
            </a:r>
          </a:p>
          <a:p>
            <a:r>
              <a:rPr lang="ru-RU" sz="2600" dirty="0"/>
              <a:t>- воспитывать привычку к ежедневным физическим упражнениям</a:t>
            </a:r>
          </a:p>
          <a:p>
            <a:r>
              <a:rPr lang="ru-RU" sz="2600" dirty="0"/>
              <a:t>- развивать все группы мышц, координацию движений. Силу и выносливость</a:t>
            </a:r>
          </a:p>
          <a:p>
            <a:r>
              <a:rPr lang="ru-RU" sz="2600" dirty="0"/>
              <a:t>-воспитывать умение одновременно начинать и своевременно заканчивать упражнения под музыку</a:t>
            </a:r>
          </a:p>
          <a:p>
            <a:pPr algn="ctr">
              <a:buNone/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96456"/>
            <a:ext cx="3168352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20432"/>
            <a:ext cx="3168352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 rot="16200000">
            <a:off x="7409890" y="136463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</a:rPr>
              <a:t>Физкультурные занятия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>Особое внимание в ДОУ уделяется физкультурным занятиям, как одному из важнейших условий воспитания здорового ребенка. 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4878"/>
          <a:stretch/>
        </p:blipFill>
        <p:spPr>
          <a:xfrm>
            <a:off x="971600" y="1484784"/>
            <a:ext cx="3168352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3168352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168352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7600" r="5200"/>
          <a:stretch/>
        </p:blipFill>
        <p:spPr>
          <a:xfrm>
            <a:off x="4572000" y="4251936"/>
            <a:ext cx="3168352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 rot="16200000">
            <a:off x="7456675" y="1364479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162" y="188640"/>
            <a:ext cx="74676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Массаж, самомассаж</a:t>
            </a:r>
            <a:b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</a:rPr>
              <a:t>Цели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:Игровой самомассаж способствуют укреплению различных групп мышц, развитию сердечно - сосудистой, дыхательной, нервной системы, физических качеств (ловкость, быстрота, выносливость), развивают ритмичность, координацию движений, ориентировку в пространстве, содействуют закаливанию; они способствуют воспитанию товарищеской взаимопомощи, согласованности действий в коллективе.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3168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0224"/>
            <a:ext cx="3168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 rot="16200000">
            <a:off x="7443823" y="1362302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Активный отдых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316835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3168348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54535"/>
            <a:ext cx="1782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45" y="3954535"/>
            <a:ext cx="3163788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 rot="16200000">
            <a:off x="7451682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20688"/>
            <a:ext cx="6172200" cy="165618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Здоровьесберегающие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образовательные технологии, используемые в работе с родителями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3" y="1916832"/>
            <a:ext cx="7319600" cy="424847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Консультации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беседы с родителями по поводу профилактики болезней,  соблюдения личной гигиены, пользе дополнительных прогулок и занятий в различных спортивных секциях.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Нетрадиционные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работы с родителями, практические показы (практикумы).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Совместные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акции: спортивные праздники, дни здоровья;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Памятки, буклеты из серии «пальчиковая гимнастика», «как правильно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закаливать ребенка?».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Дни открытых дверей.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Анкетирование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Папки-передвижки.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Родительские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собрания.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http://www.prospekt45.ru/uploads/news/1971/a1e8187cf62825e8df98bd6a4233fc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639081" cy="1959695"/>
          </a:xfrm>
          <a:prstGeom prst="cloudCallou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6200000">
            <a:off x="-894080" y="1392266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  <p:extLst>
      <p:ext uri="{BB962C8B-B14F-4D97-AF65-F5344CB8AC3E}">
        <p14:creationId xmlns:p14="http://schemas.microsoft.com/office/powerpoint/2010/main" val="30007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59589"/>
            <a:ext cx="6387480" cy="10661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Принципы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здоровьесберегающих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технологий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7467600" cy="367240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Принцип «не навреди!».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Принцип сознательности и активности.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Непрерывности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здоровьесберегающего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процесса.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Систематичности и последовательности.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Принцип доступности и индивидуальности.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Всестороннего и гармонического развития личности.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Системного чередования нагрузок и отдыха.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Постепенного наращивания оздоровительных воздействий.</a:t>
            </a:r>
          </a:p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Возрастной адекватности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здоровьесберегающего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процесса.</a:t>
            </a:r>
          </a:p>
        </p:txBody>
      </p:sp>
      <p:pic>
        <p:nvPicPr>
          <p:cNvPr id="4" name="Рисунок 3" descr="http://sphotos-h.ak.fbcdn.net/hphotos-ak-ash4/p480x480/417397_342850335836051_1261515282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256">
            <a:off x="195779" y="178539"/>
            <a:ext cx="247840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6200000">
            <a:off x="7443823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920880" cy="487375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FontTx/>
              <a:buNone/>
            </a:pPr>
            <a:r>
              <a:rPr lang="ru-RU" b="1" dirty="0" smtClean="0">
                <a:ea typeface="Verdana" pitchFamily="34" charset="0"/>
                <a:cs typeface="Arial" pitchFamily="34" charset="0"/>
              </a:rPr>
              <a:t>Здоровье </a:t>
            </a:r>
            <a:r>
              <a:rPr lang="ru-RU" dirty="0">
                <a:ea typeface="Verdana" pitchFamily="34" charset="0"/>
                <a:cs typeface="Arial" pitchFamily="34" charset="0"/>
              </a:rPr>
              <a:t>– это состояние </a:t>
            </a:r>
          </a:p>
          <a:p>
            <a:pPr algn="ctr">
              <a:buFontTx/>
              <a:buNone/>
            </a:pPr>
            <a:r>
              <a:rPr lang="ru-RU" dirty="0">
                <a:ea typeface="Verdana" pitchFamily="34" charset="0"/>
                <a:cs typeface="Arial" pitchFamily="34" charset="0"/>
              </a:rPr>
              <a:t>полного физического, психического </a:t>
            </a:r>
          </a:p>
          <a:p>
            <a:pPr algn="ctr">
              <a:buFontTx/>
              <a:buNone/>
            </a:pPr>
            <a:r>
              <a:rPr lang="ru-RU" dirty="0">
                <a:ea typeface="Verdana" pitchFamily="34" charset="0"/>
                <a:cs typeface="Arial" pitchFamily="34" charset="0"/>
              </a:rPr>
              <a:t>и социального благополучия, </a:t>
            </a:r>
            <a:endParaRPr lang="ru-RU" dirty="0" smtClean="0">
              <a:ea typeface="Verdana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dirty="0" smtClean="0">
                <a:ea typeface="Verdana" pitchFamily="34" charset="0"/>
                <a:cs typeface="Arial" pitchFamily="34" charset="0"/>
              </a:rPr>
              <a:t>а </a:t>
            </a:r>
            <a:r>
              <a:rPr lang="ru-RU" dirty="0">
                <a:ea typeface="Verdana" pitchFamily="34" charset="0"/>
                <a:cs typeface="Arial" pitchFamily="34" charset="0"/>
              </a:rPr>
              <a:t>не просто отсутствие болезней или</a:t>
            </a:r>
          </a:p>
          <a:p>
            <a:pPr algn="ctr">
              <a:buFontTx/>
              <a:buNone/>
            </a:pPr>
            <a:r>
              <a:rPr lang="ru-RU" dirty="0">
                <a:ea typeface="Verdana" pitchFamily="34" charset="0"/>
                <a:cs typeface="Arial" pitchFamily="34" charset="0"/>
              </a:rPr>
              <a:t> физических дефектов. </a:t>
            </a:r>
            <a:endParaRPr lang="ru-RU" dirty="0" smtClean="0">
              <a:ea typeface="Verdana" pitchFamily="34" charset="0"/>
              <a:cs typeface="Arial" pitchFamily="34" charset="0"/>
            </a:endParaRPr>
          </a:p>
          <a:p>
            <a:pPr algn="r">
              <a:buFontTx/>
              <a:buNone/>
            </a:pPr>
            <a:r>
              <a:rPr lang="ru-RU" dirty="0">
                <a:ea typeface="Verdana" pitchFamily="34" charset="0"/>
                <a:cs typeface="Arial" pitchFamily="34" charset="0"/>
              </a:rPr>
              <a:t>(</a:t>
            </a:r>
            <a:r>
              <a:rPr lang="ru-RU" dirty="0" smtClean="0"/>
              <a:t>ВОЗ)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Будьте здоровы душой и телом!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http://sphotos-h.ak.fbcdn.net/hphotos-ak-ash4/p480x480/417397_342850335836051_1261515282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47840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16200000">
            <a:off x="7443823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61048"/>
            <a:ext cx="7467600" cy="49006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В.А.Сухомлинский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4464496"/>
          </a:xfrm>
        </p:spPr>
        <p:txBody>
          <a:bodyPr>
            <a:normAutofit/>
          </a:bodyPr>
          <a:lstStyle/>
          <a:p>
            <a:pPr lvl="1" algn="ctr">
              <a:buFontTx/>
              <a:buNone/>
            </a:pPr>
            <a:r>
              <a:rPr lang="ru-RU" sz="2400" dirty="0" smtClean="0">
                <a:latin typeface="+mj-lt"/>
                <a:ea typeface="Verdana" pitchFamily="34" charset="0"/>
                <a:cs typeface="Verdana" pitchFamily="34" charset="0"/>
              </a:rPr>
              <a:t>«Забота о здоровье — </a:t>
            </a:r>
          </a:p>
          <a:p>
            <a:pPr lvl="1" algn="ctr">
              <a:buFontTx/>
              <a:buNone/>
            </a:pPr>
            <a:r>
              <a:rPr lang="ru-RU" sz="2400" dirty="0" smtClean="0">
                <a:latin typeface="+mj-lt"/>
                <a:ea typeface="Verdana" pitchFamily="34" charset="0"/>
                <a:cs typeface="Verdana" pitchFamily="34" charset="0"/>
              </a:rPr>
              <a:t>это важнейший труд воспитателя. </a:t>
            </a:r>
          </a:p>
          <a:p>
            <a:pPr lvl="1" algn="ctr">
              <a:buFontTx/>
              <a:buNone/>
            </a:pPr>
            <a:r>
              <a:rPr lang="ru-RU" sz="2400" dirty="0" smtClean="0">
                <a:latin typeface="+mj-lt"/>
                <a:ea typeface="Verdana" pitchFamily="34" charset="0"/>
                <a:cs typeface="Verdana" pitchFamily="34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ctr">
              <a:buFontTx/>
              <a:buNone/>
            </a:pPr>
            <a:endParaRPr lang="ru-RU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Рисунок 3" descr="http://sphotos-h.ak.fbcdn.net/hphotos-ak-ash4/p480x480/417397_342850335836051_126151528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785"/>
            <a:ext cx="247840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6200000">
            <a:off x="7443823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70096"/>
            <a:ext cx="7467600" cy="468052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ru-RU" dirty="0" smtClean="0">
              <a:latin typeface="+mj-lt"/>
              <a:ea typeface="Verdana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b="1" dirty="0" err="1" smtClean="0">
                <a:latin typeface="+mj-lt"/>
                <a:ea typeface="Verdana" pitchFamily="34" charset="0"/>
                <a:cs typeface="Andalus" panose="02020603050405020304" pitchFamily="18" charset="-78"/>
              </a:rPr>
              <a:t>Здоровьесберегающие</a:t>
            </a:r>
            <a:r>
              <a:rPr lang="ru-RU" b="1" dirty="0" smtClean="0">
                <a:latin typeface="+mj-lt"/>
                <a:ea typeface="Verdana" pitchFamily="34" charset="0"/>
                <a:cs typeface="Andalus" panose="02020603050405020304" pitchFamily="18" charset="-78"/>
              </a:rPr>
              <a:t> технологии – </a:t>
            </a:r>
          </a:p>
          <a:p>
            <a:pPr algn="ctr">
              <a:buFontTx/>
              <a:buNone/>
            </a:pPr>
            <a:r>
              <a:rPr lang="ru-RU" dirty="0" smtClean="0">
                <a:latin typeface="+mj-lt"/>
                <a:ea typeface="Verdana" pitchFamily="34" charset="0"/>
                <a:cs typeface="Arial" pitchFamily="34" charset="0"/>
              </a:rPr>
              <a:t>это система мер, включающая</a:t>
            </a:r>
          </a:p>
          <a:p>
            <a:pPr algn="ctr">
              <a:buFontTx/>
              <a:buNone/>
            </a:pPr>
            <a:r>
              <a:rPr lang="ru-RU" dirty="0" smtClean="0">
                <a:latin typeface="+mj-lt"/>
                <a:ea typeface="Verdana" pitchFamily="34" charset="0"/>
                <a:cs typeface="Arial" pitchFamily="34" charset="0"/>
              </a:rPr>
              <a:t> взаимосвязь и взаимодействие </a:t>
            </a:r>
          </a:p>
          <a:p>
            <a:pPr algn="ctr">
              <a:buFontTx/>
              <a:buNone/>
            </a:pPr>
            <a:r>
              <a:rPr lang="ru-RU" dirty="0" smtClean="0">
                <a:latin typeface="+mj-lt"/>
                <a:ea typeface="Verdana" pitchFamily="34" charset="0"/>
                <a:cs typeface="Arial" pitchFamily="34" charset="0"/>
              </a:rPr>
              <a:t>всех факторов образовательной среды, направленных на сохранение </a:t>
            </a:r>
          </a:p>
          <a:p>
            <a:pPr algn="ctr">
              <a:buFontTx/>
              <a:buNone/>
            </a:pPr>
            <a:r>
              <a:rPr lang="ru-RU" dirty="0" smtClean="0">
                <a:latin typeface="+mj-lt"/>
                <a:ea typeface="Verdana" pitchFamily="34" charset="0"/>
                <a:cs typeface="Arial" pitchFamily="34" charset="0"/>
              </a:rPr>
              <a:t>здоровья ребенка на всех этапах</a:t>
            </a:r>
          </a:p>
          <a:p>
            <a:pPr algn="ctr">
              <a:buFontTx/>
              <a:buNone/>
            </a:pPr>
            <a:r>
              <a:rPr lang="ru-RU" dirty="0" smtClean="0">
                <a:latin typeface="+mj-lt"/>
                <a:ea typeface="Verdana" pitchFamily="34" charset="0"/>
                <a:cs typeface="Arial" pitchFamily="34" charset="0"/>
              </a:rPr>
              <a:t> его обучения и развития.</a:t>
            </a:r>
            <a:endParaRPr lang="ru-RU" dirty="0">
              <a:latin typeface="+mj-lt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Рисунок 3" descr="http://sphotos-h.ak.fbcdn.net/hphotos-ak-ash4/p480x480/417397_342850335836051_1261515282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247840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6200000">
            <a:off x="7450593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7327279" y="1440160"/>
            <a:ext cx="3240360" cy="36004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1600" b="1" cap="none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Конкурс «Призвание – учить!»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708920"/>
            <a:ext cx="7758138" cy="32403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dirty="0"/>
              <a:t>обеспечить дошкольнику возможность сохранения </a:t>
            </a:r>
            <a:r>
              <a:rPr lang="ru-RU" dirty="0" smtClean="0"/>
              <a:t>здоровья;</a:t>
            </a:r>
          </a:p>
          <a:p>
            <a:r>
              <a:rPr lang="ru-RU" dirty="0" smtClean="0"/>
              <a:t> </a:t>
            </a:r>
            <a:r>
              <a:rPr lang="ru-RU" dirty="0"/>
              <a:t>сформировать у него необходимые знания, умения и навыки по здоровому образу </a:t>
            </a:r>
            <a:r>
              <a:rPr lang="ru-RU" dirty="0" smtClean="0"/>
              <a:t>жизни;</a:t>
            </a:r>
          </a:p>
          <a:p>
            <a:r>
              <a:rPr lang="ru-RU" dirty="0" smtClean="0"/>
              <a:t>научить </a:t>
            </a:r>
            <a:r>
              <a:rPr lang="ru-RU" dirty="0"/>
              <a:t>использовать полученные знания в повседневной жизни.</a:t>
            </a:r>
          </a:p>
        </p:txBody>
      </p:sp>
      <p:pic>
        <p:nvPicPr>
          <p:cNvPr id="4" name="Рисунок 3" descr="http://sphotos-h.ak.fbcdn.net/hphotos-ak-ash4/p480x480/417397_342850335836051_1261515282_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"/>
          <a:stretch/>
        </p:blipFill>
        <p:spPr bwMode="auto">
          <a:xfrm>
            <a:off x="251520" y="404664"/>
            <a:ext cx="2353136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2445620"/>
              </p:ext>
            </p:extLst>
          </p:nvPr>
        </p:nvGraphicFramePr>
        <p:xfrm>
          <a:off x="125963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http://sphotos-h.ak.fbcdn.net/hphotos-ak-ash4/p480x480/417397_342850335836051_1261515282_n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7083">
            <a:off x="251520" y="404664"/>
            <a:ext cx="247840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16200000">
            <a:off x="7440089" y="1373329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  <p:extLst>
      <p:ext uri="{BB962C8B-B14F-4D97-AF65-F5344CB8AC3E}">
        <p14:creationId xmlns:p14="http://schemas.microsoft.com/office/powerpoint/2010/main" val="2946274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4261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Технологии сохранения и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стимулирования здоровья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b="1" dirty="0" smtClean="0"/>
              <a:t>Динамические паузы </a:t>
            </a:r>
            <a:r>
              <a:rPr lang="ru-RU" dirty="0"/>
              <a:t>— </a:t>
            </a:r>
            <a:r>
              <a:rPr lang="ru-RU" dirty="0" smtClean="0"/>
              <a:t>прекрасная возможность </a:t>
            </a:r>
            <a:r>
              <a:rPr lang="ru-RU" dirty="0"/>
              <a:t>для ребенка сделать переход между занятиями, снять эмоциональное напряжение, а также познакомиться со своим телом.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77147"/>
            <a:ext cx="3168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5467"/>
            <a:ext cx="3168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 rot="16200000">
            <a:off x="7443823" y="137265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467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Подвижные и спортивные игры</a:t>
            </a:r>
            <a:b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>Задачи подвижных игр: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 Расширение двигательного опыта и обогащение его новыми, более сложными движениями;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Совершенствование двигательных навыков и их использование в изменяющихся игровых ситуациях;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Развитие креативных возможностей и физических Качеств;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4. Воспитание самостоятельности и активности новыми, более сложными движениями;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5. Приобщение к элементарным нормам и правилам взаимоотношений со сверстниками и взрослыми.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77072"/>
            <a:ext cx="3168348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168352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 rot="16200000">
            <a:off x="7443823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Релаксация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534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Для успешной адаптации и ежедневного пребывания детей в дошкольном образовательном учреждении просто необходимо проводить релаксацию. Это необходимо для того, чтобы снять у них состояние напряжения или усталости, которое возникает в результате получения огромного количества информации и постоянного общения с другими членами группы.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3552000" cy="266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 rot="16200000">
            <a:off x="7443823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Пальчиковая гимнастика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80920" cy="53492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Известный педагог В.А. Сухомлинский сказал: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«Ум </a:t>
            </a:r>
            <a:r>
              <a:rPr lang="ru-RU" i="1" dirty="0"/>
              <a:t>ребенка находится на кончиках его </a:t>
            </a:r>
            <a:r>
              <a:rPr lang="ru-RU" i="1" dirty="0" smtClean="0"/>
              <a:t>пальцев», «Рука </a:t>
            </a:r>
            <a:r>
              <a:rPr lang="ru-RU" i="1" dirty="0"/>
              <a:t>– это инструмент всех </a:t>
            </a:r>
            <a:r>
              <a:rPr lang="ru-RU" i="1" dirty="0" smtClean="0"/>
              <a:t>инструментов»</a:t>
            </a:r>
            <a:r>
              <a:rPr lang="ru-RU" dirty="0" smtClean="0"/>
              <a:t>, - заключал </a:t>
            </a:r>
            <a:r>
              <a:rPr lang="ru-RU" dirty="0"/>
              <a:t>еще Аристотель.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«Рука </a:t>
            </a:r>
            <a:r>
              <a:rPr lang="ru-RU" i="1" dirty="0"/>
              <a:t>– это своего рода внешний </a:t>
            </a:r>
            <a:r>
              <a:rPr lang="ru-RU" i="1" dirty="0" smtClean="0"/>
              <a:t>мозг», </a:t>
            </a:r>
            <a:r>
              <a:rPr lang="ru-RU" dirty="0"/>
              <a:t>- писал Кант.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168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168000" cy="23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 rot="16200000">
            <a:off x="7443823" y="1361623"/>
            <a:ext cx="3061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2700">
                  <a:solidFill>
                    <a:srgbClr val="FDA02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«Призвание – учить!»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1173</TotalTime>
  <Words>559</Words>
  <Application>Microsoft Office PowerPoint</Application>
  <PresentationFormat>Экран (4:3)</PresentationFormat>
  <Paragraphs>123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                                     Муниципальное казенное дошкольное  образовательное учреждение  детский сад №9   </vt:lpstr>
      <vt:lpstr>В.А.Сухомлинский</vt:lpstr>
      <vt:lpstr>Презентация PowerPoint</vt:lpstr>
      <vt:lpstr>Конкурс «Призвание – учить!»</vt:lpstr>
      <vt:lpstr>Презентация PowerPoint</vt:lpstr>
      <vt:lpstr>   Технологии сохранения и  стимулирования здоровья </vt:lpstr>
      <vt:lpstr>Подвижные и спортивные игры Задачи подвижных игр: 1. Расширение двигательного опыта и обогащение его новыми, более сложными движениями; 2. Совершенствование двигательных навыков и их использование в изменяющихся игровых ситуациях; 3. Развитие креативных возможностей и физических Качеств; 4. Воспитание самостоятельности и активности новыми, более сложными движениями; 5. Приобщение к элементарным нормам и правилам взаимоотношений со сверстниками и взрослыми.</vt:lpstr>
      <vt:lpstr>Релаксация</vt:lpstr>
      <vt:lpstr>Пальчиковая гимнастика</vt:lpstr>
      <vt:lpstr>         Офтальмотренажеры</vt:lpstr>
      <vt:lpstr>Дыхательная гимнастика</vt:lpstr>
      <vt:lpstr>Бодрящая оздоровительная гимнастика  Бодрящая гимнастика проводится ежедневно после дневного сна 5-10 мин. В её комплекс входят упражнения на кроватках на пробуждение, ходьба по коврикам «здоровья» и др.     </vt:lpstr>
      <vt:lpstr>Технологии обучения здоровому образу жизни</vt:lpstr>
      <vt:lpstr>Физкультурные занятия Особое внимание в ДОУ уделяется физкультурным занятиям, как одному из важнейших условий воспитания здорового ребенка. </vt:lpstr>
      <vt:lpstr>Массаж, самомассаж  Цели :Игровой самомассаж способствуют укреплению различных групп мышц, развитию сердечно - сосудистой, дыхательной, нервной системы, физических качеств (ловкость, быстрота, выносливость), развивают ритмичность, координацию движений, ориентировку в пространстве, содействуют закаливанию; они способствуют воспитанию товарищеской взаимопомощи, согласованности действий в коллективе.</vt:lpstr>
      <vt:lpstr>Активный отдых</vt:lpstr>
      <vt:lpstr>Здоровьесберегающие образовательные технологии, используемые в работе с родителями </vt:lpstr>
      <vt:lpstr>Принципы здоровьесберегающих технологий</vt:lpstr>
      <vt:lpstr>  </vt:lpstr>
    </vt:vector>
  </TitlesOfParts>
  <Company>Тагазова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№9</dc:title>
  <dc:creator>Ляля</dc:creator>
  <cp:lastModifiedBy>самолет</cp:lastModifiedBy>
  <cp:revision>89</cp:revision>
  <dcterms:created xsi:type="dcterms:W3CDTF">2014-05-22T16:21:53Z</dcterms:created>
  <dcterms:modified xsi:type="dcterms:W3CDTF">2022-08-12T15:50:07Z</dcterms:modified>
</cp:coreProperties>
</file>